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655DD5F7-0F25-427F-9844-10E4F719F788}" type="datetimeFigureOut">
              <a:rPr lang="en-AU" smtClean="0"/>
              <a:t>24/10/2013</a:t>
            </a:fld>
            <a:endParaRPr lang="en-AU"/>
          </a:p>
        </p:txBody>
      </p:sp>
      <p:sp>
        <p:nvSpPr>
          <p:cNvPr id="5" name="Footer Placeholder 4"/>
          <p:cNvSpPr>
            <a:spLocks noGrp="1"/>
          </p:cNvSpPr>
          <p:nvPr>
            <p:ph type="ftr" sz="quarter" idx="11"/>
          </p:nvPr>
        </p:nvSpPr>
        <p:spPr>
          <a:xfrm>
            <a:off x="1174044" y="5357592"/>
            <a:ext cx="5034845" cy="365125"/>
          </a:xfrm>
        </p:spPr>
        <p:txBody>
          <a:bodyPr/>
          <a:lstStyle/>
          <a:p>
            <a:endParaRPr lang="en-AU"/>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50F9A0D1-F03B-4A55-A7E8-82C113198AD4}" type="slidenum">
              <a:rPr lang="en-AU" smtClean="0"/>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55DD5F7-0F25-427F-9844-10E4F719F788}" type="datetimeFigureOut">
              <a:rPr lang="en-AU" smtClean="0"/>
              <a:t>24/10/2013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0F9A0D1-F03B-4A55-A7E8-82C113198AD4}"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55DD5F7-0F25-427F-9844-10E4F719F788}" type="datetimeFigureOut">
              <a:rPr lang="en-AU" smtClean="0"/>
              <a:t>24/10/2013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0F9A0D1-F03B-4A55-A7E8-82C113198AD4}"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55DD5F7-0F25-427F-9844-10E4F719F788}" type="datetimeFigureOut">
              <a:rPr lang="en-AU" smtClean="0"/>
              <a:t>24/10/2013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0F9A0D1-F03B-4A55-A7E8-82C113198AD4}" type="slidenum">
              <a:rPr lang="en-AU" smtClean="0"/>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55DD5F7-0F25-427F-9844-10E4F719F788}" type="datetimeFigureOut">
              <a:rPr lang="en-AU" smtClean="0"/>
              <a:t>24/10/2013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0F9A0D1-F03B-4A55-A7E8-82C113198AD4}" type="slidenum">
              <a:rPr lang="en-AU" smtClean="0"/>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655DD5F7-0F25-427F-9844-10E4F719F788}" type="datetimeFigureOut">
              <a:rPr lang="en-AU" smtClean="0"/>
              <a:t>24/10/2013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50F9A0D1-F03B-4A55-A7E8-82C113198AD4}" type="slidenum">
              <a:rPr lang="en-AU" smtClean="0"/>
              <a:t>‹#›</a:t>
            </a:fld>
            <a:endParaRPr lang="en-AU"/>
          </a:p>
        </p:txBody>
      </p:sp>
      <p:sp>
        <p:nvSpPr>
          <p:cNvPr id="9" name="Content Placeholder 8"/>
          <p:cNvSpPr>
            <a:spLocks noGrp="1"/>
          </p:cNvSpPr>
          <p:nvPr>
            <p:ph sz="quarter" idx="13"/>
          </p:nvPr>
        </p:nvSpPr>
        <p:spPr>
          <a:xfrm>
            <a:off x="1298448" y="2121407"/>
            <a:ext cx="3200400" cy="360273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655DD5F7-0F25-427F-9844-10E4F719F788}" type="datetimeFigureOut">
              <a:rPr lang="en-AU" smtClean="0"/>
              <a:t>24/10/2013</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50F9A0D1-F03B-4A55-A7E8-82C113198AD4}" type="slidenum">
              <a:rPr lang="en-AU" smtClean="0"/>
              <a:t>‹#›</a:t>
            </a:fld>
            <a:endParaRPr lang="en-AU"/>
          </a:p>
        </p:txBody>
      </p:sp>
      <p:sp>
        <p:nvSpPr>
          <p:cNvPr id="11" name="Content Placeholder 10"/>
          <p:cNvSpPr>
            <a:spLocks noGrp="1"/>
          </p:cNvSpPr>
          <p:nvPr>
            <p:ph sz="quarter" idx="13"/>
          </p:nvPr>
        </p:nvSpPr>
        <p:spPr>
          <a:xfrm>
            <a:off x="1298448" y="2944368"/>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55DD5F7-0F25-427F-9844-10E4F719F788}" type="datetimeFigureOut">
              <a:rPr lang="en-AU" smtClean="0"/>
              <a:t>24/10/2013</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50F9A0D1-F03B-4A55-A7E8-82C113198AD4}" type="slidenum">
              <a:rPr lang="en-AU" smtClean="0"/>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5DD5F7-0F25-427F-9844-10E4F719F788}" type="datetimeFigureOut">
              <a:rPr lang="en-AU" smtClean="0"/>
              <a:t>24/10/2013</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50F9A0D1-F03B-4A55-A7E8-82C113198AD4}"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en-US" smtClean="0"/>
              <a:t>Click to edit Master title style</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1698" y="5885672"/>
            <a:ext cx="1213821" cy="365125"/>
          </a:xfrm>
        </p:spPr>
        <p:txBody>
          <a:bodyPr/>
          <a:lstStyle/>
          <a:p>
            <a:fld id="{655DD5F7-0F25-427F-9844-10E4F719F788}" type="datetimeFigureOut">
              <a:rPr lang="en-AU" smtClean="0"/>
              <a:t>24/10/2013</a:t>
            </a:fld>
            <a:endParaRPr lang="en-AU"/>
          </a:p>
        </p:txBody>
      </p:sp>
      <p:sp>
        <p:nvSpPr>
          <p:cNvPr id="6" name="Footer Placeholder 5"/>
          <p:cNvSpPr>
            <a:spLocks noGrp="1"/>
          </p:cNvSpPr>
          <p:nvPr>
            <p:ph type="ftr" sz="quarter" idx="11"/>
          </p:nvPr>
        </p:nvSpPr>
        <p:spPr>
          <a:xfrm rot="-60000">
            <a:off x="914554" y="5829261"/>
            <a:ext cx="3522607" cy="365125"/>
          </a:xfrm>
        </p:spPr>
        <p:txBody>
          <a:bodyPr/>
          <a:lstStyle/>
          <a:p>
            <a:endParaRPr lang="en-AU"/>
          </a:p>
        </p:txBody>
      </p:sp>
      <p:sp>
        <p:nvSpPr>
          <p:cNvPr id="7" name="Slide Number Placeholder 6"/>
          <p:cNvSpPr>
            <a:spLocks noGrp="1"/>
          </p:cNvSpPr>
          <p:nvPr>
            <p:ph type="sldNum" sz="quarter" idx="12"/>
          </p:nvPr>
        </p:nvSpPr>
        <p:spPr>
          <a:xfrm rot="60000">
            <a:off x="7557313" y="5896961"/>
            <a:ext cx="554023" cy="365125"/>
          </a:xfrm>
        </p:spPr>
        <p:txBody>
          <a:bodyPr/>
          <a:lstStyle/>
          <a:p>
            <a:fld id="{50F9A0D1-F03B-4A55-A7E8-82C113198AD4}" type="slidenum">
              <a:rPr lang="en-AU" smtClean="0"/>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5936" y="5888737"/>
            <a:ext cx="1213821" cy="365125"/>
          </a:xfrm>
        </p:spPr>
        <p:txBody>
          <a:bodyPr/>
          <a:lstStyle/>
          <a:p>
            <a:fld id="{655DD5F7-0F25-427F-9844-10E4F719F788}" type="datetimeFigureOut">
              <a:rPr lang="en-AU" smtClean="0"/>
              <a:t>24/10/2013</a:t>
            </a:fld>
            <a:endParaRPr lang="en-AU"/>
          </a:p>
        </p:txBody>
      </p:sp>
      <p:sp>
        <p:nvSpPr>
          <p:cNvPr id="6" name="Footer Placeholder 5"/>
          <p:cNvSpPr>
            <a:spLocks noGrp="1"/>
          </p:cNvSpPr>
          <p:nvPr>
            <p:ph type="ftr" sz="quarter" idx="11"/>
          </p:nvPr>
        </p:nvSpPr>
        <p:spPr>
          <a:xfrm rot="-60000">
            <a:off x="914569" y="5831037"/>
            <a:ext cx="3319043" cy="365125"/>
          </a:xfrm>
        </p:spPr>
        <p:txBody>
          <a:bodyPr/>
          <a:lstStyle/>
          <a:p>
            <a:endParaRPr lang="en-AU"/>
          </a:p>
        </p:txBody>
      </p:sp>
      <p:sp>
        <p:nvSpPr>
          <p:cNvPr id="7" name="Slide Number Placeholder 6"/>
          <p:cNvSpPr>
            <a:spLocks noGrp="1"/>
          </p:cNvSpPr>
          <p:nvPr>
            <p:ph type="sldNum" sz="quarter" idx="12"/>
          </p:nvPr>
        </p:nvSpPr>
        <p:spPr>
          <a:xfrm rot="60000">
            <a:off x="7562089" y="5900026"/>
            <a:ext cx="554023" cy="365125"/>
          </a:xfrm>
        </p:spPr>
        <p:txBody>
          <a:bodyPr/>
          <a:lstStyle/>
          <a:p>
            <a:fld id="{50F9A0D1-F03B-4A55-A7E8-82C113198AD4}" type="slidenum">
              <a:rPr lang="en-AU" smtClean="0"/>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655DD5F7-0F25-427F-9844-10E4F719F788}" type="datetimeFigureOut">
              <a:rPr lang="en-AU" smtClean="0"/>
              <a:t>24/10/2013</a:t>
            </a:fld>
            <a:endParaRPr lang="en-AU"/>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en-AU"/>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50F9A0D1-F03B-4A55-A7E8-82C113198AD4}" type="slidenum">
              <a:rPr lang="en-AU" smtClean="0"/>
              <a:t>‹#›</a:t>
            </a:fld>
            <a:endParaRPr lang="en-A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Addressing a Context Prompt</a:t>
            </a:r>
            <a:endParaRPr lang="en-AU" dirty="0"/>
          </a:p>
        </p:txBody>
      </p:sp>
      <p:sp>
        <p:nvSpPr>
          <p:cNvPr id="3" name="Subtitle 2"/>
          <p:cNvSpPr>
            <a:spLocks noGrp="1"/>
          </p:cNvSpPr>
          <p:nvPr>
            <p:ph type="subTitle" idx="1"/>
          </p:nvPr>
        </p:nvSpPr>
        <p:spPr/>
        <p:txBody>
          <a:bodyPr/>
          <a:lstStyle/>
          <a:p>
            <a:r>
              <a:rPr lang="en-AU" dirty="0" smtClean="0"/>
              <a:t>Style 1 – Expository/Discursive</a:t>
            </a:r>
            <a:endParaRPr lang="en-AU" dirty="0"/>
          </a:p>
        </p:txBody>
      </p:sp>
    </p:spTree>
    <p:extLst>
      <p:ext uri="{BB962C8B-B14F-4D97-AF65-F5344CB8AC3E}">
        <p14:creationId xmlns:p14="http://schemas.microsoft.com/office/powerpoint/2010/main" val="495144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023" y="817583"/>
            <a:ext cx="6965245" cy="739209"/>
          </a:xfrm>
        </p:spPr>
        <p:txBody>
          <a:bodyPr>
            <a:normAutofit fontScale="90000"/>
          </a:bodyPr>
          <a:lstStyle/>
          <a:p>
            <a:r>
              <a:rPr lang="en-AU" dirty="0" smtClean="0"/>
              <a:t>Expository/Discursive</a:t>
            </a:r>
            <a:endParaRPr lang="en-AU" dirty="0"/>
          </a:p>
        </p:txBody>
      </p:sp>
      <p:sp>
        <p:nvSpPr>
          <p:cNvPr id="3" name="Content Placeholder 2"/>
          <p:cNvSpPr>
            <a:spLocks noGrp="1"/>
          </p:cNvSpPr>
          <p:nvPr>
            <p:ph idx="1"/>
          </p:nvPr>
        </p:nvSpPr>
        <p:spPr>
          <a:xfrm>
            <a:off x="899592" y="1700808"/>
            <a:ext cx="7344816" cy="4464496"/>
          </a:xfrm>
        </p:spPr>
        <p:txBody>
          <a:bodyPr>
            <a:normAutofit fontScale="92500" lnSpcReduction="20000"/>
          </a:bodyPr>
          <a:lstStyle/>
          <a:p>
            <a:r>
              <a:rPr lang="en-AU" dirty="0" smtClean="0"/>
              <a:t>Implies you are discussing a ‘big idea’ related to a text</a:t>
            </a:r>
          </a:p>
          <a:p>
            <a:r>
              <a:rPr lang="en-AU" dirty="0" smtClean="0"/>
              <a:t>Discussion based, think of what you want to say about the prompt, what you wish to explore in detail</a:t>
            </a:r>
          </a:p>
          <a:p>
            <a:r>
              <a:rPr lang="en-AU" dirty="0" smtClean="0"/>
              <a:t>Best ones should include a </a:t>
            </a:r>
            <a:r>
              <a:rPr lang="en-AU" i="1" dirty="0" smtClean="0"/>
              <a:t>title</a:t>
            </a:r>
            <a:r>
              <a:rPr lang="en-AU" dirty="0" smtClean="0"/>
              <a:t> and allow you to take on a </a:t>
            </a:r>
            <a:r>
              <a:rPr lang="en-AU" i="1" dirty="0" smtClean="0"/>
              <a:t>persona</a:t>
            </a:r>
            <a:endParaRPr lang="en-AU" dirty="0" smtClean="0"/>
          </a:p>
          <a:p>
            <a:r>
              <a:rPr lang="en-AU" dirty="0" smtClean="0"/>
              <a:t>The </a:t>
            </a:r>
            <a:r>
              <a:rPr lang="en-AU" i="1" dirty="0" smtClean="0"/>
              <a:t>persona</a:t>
            </a:r>
            <a:r>
              <a:rPr lang="en-AU" dirty="0" smtClean="0"/>
              <a:t> allows you to set up a </a:t>
            </a:r>
            <a:r>
              <a:rPr lang="en-AU" i="1" dirty="0" smtClean="0"/>
              <a:t>context</a:t>
            </a:r>
            <a:r>
              <a:rPr lang="en-AU" dirty="0" smtClean="0"/>
              <a:t> for your piece of writing</a:t>
            </a:r>
          </a:p>
          <a:p>
            <a:r>
              <a:rPr lang="en-AU" dirty="0" err="1" smtClean="0"/>
              <a:t>Eg</a:t>
            </a:r>
            <a:r>
              <a:rPr lang="en-AU" dirty="0" smtClean="0"/>
              <a:t> – persona is an Indigenous Australian who grew up in Sydney and has their own blog, writing an expository article about the high incidences of racism that occur in Sydney high schools</a:t>
            </a:r>
          </a:p>
          <a:p>
            <a:r>
              <a:rPr lang="en-AU" dirty="0" err="1" smtClean="0"/>
              <a:t>Eg</a:t>
            </a:r>
            <a:r>
              <a:rPr lang="en-AU" dirty="0" smtClean="0"/>
              <a:t> – persona is a white Australian working in Melbourne as a TV journalist, writing an expository current affairs piece about bullying in the work place</a:t>
            </a:r>
          </a:p>
        </p:txBody>
      </p:sp>
    </p:spTree>
    <p:extLst>
      <p:ext uri="{BB962C8B-B14F-4D97-AF65-F5344CB8AC3E}">
        <p14:creationId xmlns:p14="http://schemas.microsoft.com/office/powerpoint/2010/main" val="17382898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023" y="817583"/>
            <a:ext cx="6965245" cy="739209"/>
          </a:xfrm>
        </p:spPr>
        <p:txBody>
          <a:bodyPr>
            <a:normAutofit fontScale="90000"/>
          </a:bodyPr>
          <a:lstStyle/>
          <a:p>
            <a:r>
              <a:rPr lang="en-AU" dirty="0" smtClean="0"/>
              <a:t>Expository Introduction</a:t>
            </a:r>
            <a:endParaRPr lang="en-AU" dirty="0"/>
          </a:p>
        </p:txBody>
      </p:sp>
      <p:sp>
        <p:nvSpPr>
          <p:cNvPr id="3" name="Content Placeholder 2"/>
          <p:cNvSpPr>
            <a:spLocks noGrp="1"/>
          </p:cNvSpPr>
          <p:nvPr>
            <p:ph idx="1"/>
          </p:nvPr>
        </p:nvSpPr>
        <p:spPr>
          <a:xfrm>
            <a:off x="971600" y="1700808"/>
            <a:ext cx="7272808" cy="4464496"/>
          </a:xfrm>
        </p:spPr>
        <p:txBody>
          <a:bodyPr/>
          <a:lstStyle/>
          <a:p>
            <a:r>
              <a:rPr lang="en-AU" dirty="0" smtClean="0"/>
              <a:t>Sentence 1</a:t>
            </a:r>
          </a:p>
          <a:p>
            <a:pPr lvl="1"/>
            <a:r>
              <a:rPr lang="en-AU" dirty="0" smtClean="0"/>
              <a:t>State the focus of written piece, reword the prompt</a:t>
            </a:r>
          </a:p>
          <a:p>
            <a:r>
              <a:rPr lang="en-AU" dirty="0" smtClean="0"/>
              <a:t>Sentence 2</a:t>
            </a:r>
          </a:p>
          <a:p>
            <a:pPr lvl="1"/>
            <a:r>
              <a:rPr lang="en-AU" dirty="0" smtClean="0"/>
              <a:t>Develop sentence summarising some arguments for prompt statement (sentence 1)</a:t>
            </a:r>
          </a:p>
          <a:p>
            <a:r>
              <a:rPr lang="en-AU" dirty="0" smtClean="0"/>
              <a:t>Sentence 3</a:t>
            </a:r>
          </a:p>
          <a:p>
            <a:pPr lvl="1"/>
            <a:r>
              <a:rPr lang="en-AU" dirty="0" smtClean="0"/>
              <a:t>Develop sentence summarising some arguments against prompt statement</a:t>
            </a:r>
          </a:p>
          <a:p>
            <a:r>
              <a:rPr lang="en-AU" dirty="0" smtClean="0"/>
              <a:t>Sentence 4</a:t>
            </a:r>
          </a:p>
          <a:p>
            <a:pPr lvl="1"/>
            <a:r>
              <a:rPr lang="en-AU" dirty="0" smtClean="0"/>
              <a:t>Write your thesis statement </a:t>
            </a:r>
            <a:endParaRPr lang="en-AU" dirty="0"/>
          </a:p>
        </p:txBody>
      </p:sp>
    </p:spTree>
    <p:extLst>
      <p:ext uri="{BB962C8B-B14F-4D97-AF65-F5344CB8AC3E}">
        <p14:creationId xmlns:p14="http://schemas.microsoft.com/office/powerpoint/2010/main" val="27112194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023" y="817583"/>
            <a:ext cx="6965245" cy="811218"/>
          </a:xfrm>
        </p:spPr>
        <p:txBody>
          <a:bodyPr>
            <a:normAutofit/>
          </a:bodyPr>
          <a:lstStyle/>
          <a:p>
            <a:r>
              <a:rPr lang="en-AU" sz="3600" dirty="0" smtClean="0"/>
              <a:t>Sample Expository Introduction</a:t>
            </a:r>
            <a:endParaRPr lang="en-AU" sz="36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500861915"/>
              </p:ext>
            </p:extLst>
          </p:nvPr>
        </p:nvGraphicFramePr>
        <p:xfrm>
          <a:off x="971550" y="1628775"/>
          <a:ext cx="7272338" cy="4572000"/>
        </p:xfrm>
        <a:graphic>
          <a:graphicData uri="http://schemas.openxmlformats.org/drawingml/2006/table">
            <a:tbl>
              <a:tblPr firstRow="1" bandRow="1">
                <a:tableStyleId>{5C22544A-7EE6-4342-B048-85BDC9FD1C3A}</a:tableStyleId>
              </a:tblPr>
              <a:tblGrid>
                <a:gridCol w="576114"/>
                <a:gridCol w="6696224"/>
              </a:tblGrid>
              <a:tr h="370840">
                <a:tc gridSpan="2">
                  <a:txBody>
                    <a:bodyPr/>
                    <a:lstStyle/>
                    <a:p>
                      <a:r>
                        <a:rPr lang="en-AU" dirty="0" smtClean="0"/>
                        <a:t>Sample prompt</a:t>
                      </a:r>
                      <a:r>
                        <a:rPr lang="en-AU" baseline="0" dirty="0" smtClean="0"/>
                        <a:t>: Prejudice says more about the perpetrator than the victim</a:t>
                      </a:r>
                      <a:endParaRPr lang="en-AU" dirty="0"/>
                    </a:p>
                  </a:txBody>
                  <a:tcPr/>
                </a:tc>
                <a:tc hMerge="1">
                  <a:txBody>
                    <a:bodyPr/>
                    <a:lstStyle/>
                    <a:p>
                      <a:endParaRPr lang="en-AU" dirty="0"/>
                    </a:p>
                  </a:txBody>
                  <a:tcPr/>
                </a:tc>
              </a:tr>
              <a:tr h="370840">
                <a:tc>
                  <a:txBody>
                    <a:bodyPr/>
                    <a:lstStyle/>
                    <a:p>
                      <a:r>
                        <a:rPr lang="en-AU" dirty="0" smtClean="0"/>
                        <a:t>S</a:t>
                      </a:r>
                      <a:r>
                        <a:rPr lang="en-AU" baseline="0" dirty="0" smtClean="0"/>
                        <a:t>1</a:t>
                      </a:r>
                      <a:endParaRPr lang="en-AU" dirty="0"/>
                    </a:p>
                  </a:txBody>
                  <a:tcPr/>
                </a:tc>
                <a:tc>
                  <a:txBody>
                    <a:bodyPr/>
                    <a:lstStyle/>
                    <a:p>
                      <a:r>
                        <a:rPr lang="en-AU" dirty="0" smtClean="0"/>
                        <a:t>There is</a:t>
                      </a:r>
                      <a:r>
                        <a:rPr lang="en-AU" baseline="0" dirty="0" smtClean="0"/>
                        <a:t> always more than one person affected by prejudice and who the victim is isn’t always clear cut.</a:t>
                      </a:r>
                      <a:endParaRPr lang="en-AU" dirty="0"/>
                    </a:p>
                  </a:txBody>
                  <a:tcPr/>
                </a:tc>
              </a:tr>
              <a:tr h="370840">
                <a:tc>
                  <a:txBody>
                    <a:bodyPr/>
                    <a:lstStyle/>
                    <a:p>
                      <a:r>
                        <a:rPr lang="en-AU" dirty="0" smtClean="0"/>
                        <a:t>S2</a:t>
                      </a:r>
                      <a:endParaRPr lang="en-AU" dirty="0"/>
                    </a:p>
                  </a:txBody>
                  <a:tcPr/>
                </a:tc>
                <a:tc>
                  <a:txBody>
                    <a:bodyPr/>
                    <a:lstStyle/>
                    <a:p>
                      <a:r>
                        <a:rPr lang="en-AU" b="0" i="1" dirty="0" smtClean="0"/>
                        <a:t>There’s some evidence to suggest that </a:t>
                      </a:r>
                      <a:r>
                        <a:rPr lang="en-AU" dirty="0" smtClean="0"/>
                        <a:t>the perpetrator of prejudice</a:t>
                      </a:r>
                      <a:r>
                        <a:rPr lang="en-AU" baseline="0" dirty="0" smtClean="0"/>
                        <a:t> is the silent victim, often acting out towards others due to physical and emotional factors they have little control over that shaped them at a young age.</a:t>
                      </a:r>
                      <a:endParaRPr lang="en-AU" dirty="0"/>
                    </a:p>
                  </a:txBody>
                  <a:tcPr/>
                </a:tc>
              </a:tr>
              <a:tr h="370840">
                <a:tc>
                  <a:txBody>
                    <a:bodyPr/>
                    <a:lstStyle/>
                    <a:p>
                      <a:r>
                        <a:rPr lang="en-AU" dirty="0" smtClean="0"/>
                        <a:t>S3</a:t>
                      </a:r>
                      <a:endParaRPr lang="en-AU" dirty="0"/>
                    </a:p>
                  </a:txBody>
                  <a:tcPr/>
                </a:tc>
                <a:tc>
                  <a:txBody>
                    <a:bodyPr/>
                    <a:lstStyle/>
                    <a:p>
                      <a:r>
                        <a:rPr lang="en-AU" i="1" dirty="0" smtClean="0"/>
                        <a:t>But</a:t>
                      </a:r>
                      <a:r>
                        <a:rPr lang="en-AU" i="1" baseline="0" dirty="0" smtClean="0"/>
                        <a:t> there is also evidence to suggest that</a:t>
                      </a:r>
                      <a:r>
                        <a:rPr lang="en-AU" i="0" baseline="0" dirty="0" smtClean="0"/>
                        <a:t> regardless of the reasons for perpetrating prejudice, it is only the victims who should be focused on as they often deal with long term side effects as a result.</a:t>
                      </a:r>
                      <a:endParaRPr lang="en-AU" i="1" dirty="0"/>
                    </a:p>
                  </a:txBody>
                  <a:tcPr/>
                </a:tc>
              </a:tr>
              <a:tr h="370840">
                <a:tc>
                  <a:txBody>
                    <a:bodyPr/>
                    <a:lstStyle/>
                    <a:p>
                      <a:r>
                        <a:rPr lang="en-AU" dirty="0" smtClean="0"/>
                        <a:t>S4</a:t>
                      </a:r>
                      <a:endParaRPr lang="en-AU" dirty="0"/>
                    </a:p>
                  </a:txBody>
                  <a:tcPr/>
                </a:tc>
                <a:tc>
                  <a:txBody>
                    <a:bodyPr/>
                    <a:lstStyle/>
                    <a:p>
                      <a:r>
                        <a:rPr lang="en-AU" i="1" dirty="0" smtClean="0"/>
                        <a:t>This</a:t>
                      </a:r>
                      <a:r>
                        <a:rPr lang="en-AU" i="1" baseline="0" dirty="0" smtClean="0"/>
                        <a:t> essay will consider the various ways</a:t>
                      </a:r>
                      <a:r>
                        <a:rPr lang="en-AU" i="0" baseline="0" dirty="0" smtClean="0"/>
                        <a:t> in which prejudice can be defined, and how both the perpetrator and victim are affected by prejudice.</a:t>
                      </a:r>
                      <a:endParaRPr lang="en-AU" i="1" dirty="0"/>
                    </a:p>
                  </a:txBody>
                  <a:tcPr/>
                </a:tc>
              </a:tr>
            </a:tbl>
          </a:graphicData>
        </a:graphic>
      </p:graphicFrame>
      <p:graphicFrame>
        <p:nvGraphicFramePr>
          <p:cNvPr id="5" name="Content Placeholder 3"/>
          <p:cNvGraphicFramePr>
            <a:graphicFrameLocks noGrp="1"/>
          </p:cNvGraphicFramePr>
          <p:nvPr>
            <p:ph idx="1"/>
            <p:extLst>
              <p:ext uri="{D42A27DB-BD31-4B8C-83A1-F6EECF244321}">
                <p14:modId xmlns:p14="http://schemas.microsoft.com/office/powerpoint/2010/main" val="500861915"/>
              </p:ext>
            </p:extLst>
          </p:nvPr>
        </p:nvGraphicFramePr>
        <p:xfrm>
          <a:off x="971600" y="1628800"/>
          <a:ext cx="7272338" cy="4572000"/>
        </p:xfrm>
        <a:graphic>
          <a:graphicData uri="http://schemas.openxmlformats.org/drawingml/2006/table">
            <a:tbl>
              <a:tblPr firstRow="1" bandRow="1">
                <a:tableStyleId>{5C22544A-7EE6-4342-B048-85BDC9FD1C3A}</a:tableStyleId>
              </a:tblPr>
              <a:tblGrid>
                <a:gridCol w="576114"/>
                <a:gridCol w="6696224"/>
              </a:tblGrid>
              <a:tr h="370840">
                <a:tc gridSpan="2">
                  <a:txBody>
                    <a:bodyPr/>
                    <a:lstStyle/>
                    <a:p>
                      <a:r>
                        <a:rPr lang="en-AU" dirty="0" smtClean="0"/>
                        <a:t>Sample prompt</a:t>
                      </a:r>
                      <a:r>
                        <a:rPr lang="en-AU" baseline="0" dirty="0" smtClean="0"/>
                        <a:t>: Prejudice says more about the perpetrator than the victim</a:t>
                      </a:r>
                      <a:endParaRPr lang="en-AU" dirty="0"/>
                    </a:p>
                  </a:txBody>
                  <a:tcPr/>
                </a:tc>
                <a:tc hMerge="1">
                  <a:txBody>
                    <a:bodyPr/>
                    <a:lstStyle/>
                    <a:p>
                      <a:endParaRPr lang="en-AU" dirty="0"/>
                    </a:p>
                  </a:txBody>
                  <a:tcPr/>
                </a:tc>
              </a:tr>
              <a:tr h="370840">
                <a:tc>
                  <a:txBody>
                    <a:bodyPr/>
                    <a:lstStyle/>
                    <a:p>
                      <a:r>
                        <a:rPr lang="en-AU" dirty="0" smtClean="0"/>
                        <a:t>S</a:t>
                      </a:r>
                      <a:r>
                        <a:rPr lang="en-AU" baseline="0" dirty="0" smtClean="0"/>
                        <a:t>1</a:t>
                      </a:r>
                      <a:endParaRPr lang="en-AU" dirty="0"/>
                    </a:p>
                  </a:txBody>
                  <a:tcPr/>
                </a:tc>
                <a:tc>
                  <a:txBody>
                    <a:bodyPr/>
                    <a:lstStyle/>
                    <a:p>
                      <a:r>
                        <a:rPr lang="en-AU" dirty="0" smtClean="0"/>
                        <a:t>There is</a:t>
                      </a:r>
                      <a:r>
                        <a:rPr lang="en-AU" baseline="0" dirty="0" smtClean="0"/>
                        <a:t> always more than one person affected by prejudice and who the victim is isn’t always clear cut.</a:t>
                      </a:r>
                      <a:endParaRPr lang="en-AU" dirty="0"/>
                    </a:p>
                  </a:txBody>
                  <a:tcPr/>
                </a:tc>
              </a:tr>
              <a:tr h="370840">
                <a:tc>
                  <a:txBody>
                    <a:bodyPr/>
                    <a:lstStyle/>
                    <a:p>
                      <a:r>
                        <a:rPr lang="en-AU" dirty="0" smtClean="0"/>
                        <a:t>S2</a:t>
                      </a:r>
                      <a:endParaRPr lang="en-AU" dirty="0"/>
                    </a:p>
                  </a:txBody>
                  <a:tcPr/>
                </a:tc>
                <a:tc>
                  <a:txBody>
                    <a:bodyPr/>
                    <a:lstStyle/>
                    <a:p>
                      <a:r>
                        <a:rPr lang="en-AU" b="0" i="1" dirty="0" smtClean="0"/>
                        <a:t>There’s some evidence to suggest that </a:t>
                      </a:r>
                      <a:r>
                        <a:rPr lang="en-AU" dirty="0" smtClean="0"/>
                        <a:t>the perpetrator of prejudice</a:t>
                      </a:r>
                      <a:r>
                        <a:rPr lang="en-AU" baseline="0" dirty="0" smtClean="0"/>
                        <a:t> is the silent victim, often acting out towards others due to physical and emotional factors they have little control over that shaped them at a young age.</a:t>
                      </a:r>
                      <a:endParaRPr lang="en-AU" dirty="0"/>
                    </a:p>
                  </a:txBody>
                  <a:tcPr/>
                </a:tc>
              </a:tr>
              <a:tr h="370840">
                <a:tc>
                  <a:txBody>
                    <a:bodyPr/>
                    <a:lstStyle/>
                    <a:p>
                      <a:r>
                        <a:rPr lang="en-AU" dirty="0" smtClean="0"/>
                        <a:t>S3</a:t>
                      </a:r>
                      <a:endParaRPr lang="en-AU" dirty="0"/>
                    </a:p>
                  </a:txBody>
                  <a:tcPr/>
                </a:tc>
                <a:tc>
                  <a:txBody>
                    <a:bodyPr/>
                    <a:lstStyle/>
                    <a:p>
                      <a:r>
                        <a:rPr lang="en-AU" i="1" dirty="0" smtClean="0"/>
                        <a:t>But</a:t>
                      </a:r>
                      <a:r>
                        <a:rPr lang="en-AU" i="1" baseline="0" dirty="0" smtClean="0"/>
                        <a:t> there is also evidence to suggest that</a:t>
                      </a:r>
                      <a:r>
                        <a:rPr lang="en-AU" i="0" baseline="0" dirty="0" smtClean="0"/>
                        <a:t> regardless of the reasons for perpetrating prejudice, it is only the victims who should be focused on as they often deal with long term side effects as a result.</a:t>
                      </a:r>
                      <a:endParaRPr lang="en-AU" i="1" dirty="0"/>
                    </a:p>
                  </a:txBody>
                  <a:tcPr/>
                </a:tc>
              </a:tr>
              <a:tr h="370840">
                <a:tc>
                  <a:txBody>
                    <a:bodyPr/>
                    <a:lstStyle/>
                    <a:p>
                      <a:r>
                        <a:rPr lang="en-AU" dirty="0" smtClean="0"/>
                        <a:t>S4</a:t>
                      </a:r>
                      <a:endParaRPr lang="en-AU" dirty="0"/>
                    </a:p>
                  </a:txBody>
                  <a:tcPr/>
                </a:tc>
                <a:tc>
                  <a:txBody>
                    <a:bodyPr/>
                    <a:lstStyle/>
                    <a:p>
                      <a:r>
                        <a:rPr lang="en-AU" i="1" dirty="0" smtClean="0"/>
                        <a:t>This</a:t>
                      </a:r>
                      <a:r>
                        <a:rPr lang="en-AU" i="1" baseline="0" dirty="0" smtClean="0"/>
                        <a:t> essay will consider the various ways</a:t>
                      </a:r>
                      <a:r>
                        <a:rPr lang="en-AU" i="0" baseline="0" dirty="0" smtClean="0"/>
                        <a:t> in which prejudice can be defined, and how both the perpetrator and victim are affected by prejudice.</a:t>
                      </a:r>
                      <a:endParaRPr lang="en-AU" i="1" dirty="0"/>
                    </a:p>
                  </a:txBody>
                  <a:tcPr/>
                </a:tc>
              </a:tr>
            </a:tbl>
          </a:graphicData>
        </a:graphic>
      </p:graphicFrame>
    </p:spTree>
    <p:extLst>
      <p:ext uri="{BB962C8B-B14F-4D97-AF65-F5344CB8AC3E}">
        <p14:creationId xmlns:p14="http://schemas.microsoft.com/office/powerpoint/2010/main" val="37411303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023" y="817583"/>
            <a:ext cx="6965245" cy="811218"/>
          </a:xfrm>
        </p:spPr>
        <p:txBody>
          <a:bodyPr/>
          <a:lstStyle/>
          <a:p>
            <a:r>
              <a:rPr lang="en-AU" dirty="0" smtClean="0"/>
              <a:t>Activity – Write Your </a:t>
            </a:r>
            <a:r>
              <a:rPr lang="en-AU" dirty="0"/>
              <a:t>O</a:t>
            </a:r>
            <a:r>
              <a:rPr lang="en-AU" dirty="0" smtClean="0"/>
              <a:t>wn</a:t>
            </a:r>
            <a:endParaRPr lang="en-AU"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283358819"/>
              </p:ext>
            </p:extLst>
          </p:nvPr>
        </p:nvGraphicFramePr>
        <p:xfrm>
          <a:off x="971600" y="1700808"/>
          <a:ext cx="7200800" cy="2790172"/>
        </p:xfrm>
        <a:graphic>
          <a:graphicData uri="http://schemas.openxmlformats.org/drawingml/2006/table">
            <a:tbl>
              <a:tblPr firstRow="1" bandRow="1">
                <a:tableStyleId>{5C22544A-7EE6-4342-B048-85BDC9FD1C3A}</a:tableStyleId>
              </a:tblPr>
              <a:tblGrid>
                <a:gridCol w="720080"/>
                <a:gridCol w="6480720"/>
              </a:tblGrid>
              <a:tr h="468943">
                <a:tc gridSpan="2">
                  <a:txBody>
                    <a:bodyPr/>
                    <a:lstStyle/>
                    <a:p>
                      <a:r>
                        <a:rPr lang="en-AU" dirty="0" smtClean="0"/>
                        <a:t>Sample prompt</a:t>
                      </a:r>
                      <a:r>
                        <a:rPr lang="en-AU" baseline="0" dirty="0" smtClean="0"/>
                        <a:t> – Due to Australia’s multicultural heritage, it is safe to assume that most people experience some form of prejudice  their  entire lives.</a:t>
                      </a:r>
                      <a:endParaRPr lang="en-AU" dirty="0"/>
                    </a:p>
                  </a:txBody>
                  <a:tcPr/>
                </a:tc>
                <a:tc hMerge="1">
                  <a:txBody>
                    <a:bodyPr/>
                    <a:lstStyle/>
                    <a:p>
                      <a:endParaRPr lang="en-AU" dirty="0"/>
                    </a:p>
                  </a:txBody>
                  <a:tcPr/>
                </a:tc>
              </a:tr>
              <a:tr h="468943">
                <a:tc>
                  <a:txBody>
                    <a:bodyPr/>
                    <a:lstStyle/>
                    <a:p>
                      <a:r>
                        <a:rPr lang="en-AU" dirty="0" smtClean="0"/>
                        <a:t>S1</a:t>
                      </a:r>
                      <a:endParaRPr lang="en-AU" dirty="0"/>
                    </a:p>
                  </a:txBody>
                  <a:tcPr/>
                </a:tc>
                <a:tc>
                  <a:txBody>
                    <a:bodyPr/>
                    <a:lstStyle/>
                    <a:p>
                      <a:endParaRPr lang="en-AU" dirty="0"/>
                    </a:p>
                  </a:txBody>
                  <a:tcPr/>
                </a:tc>
              </a:tr>
              <a:tr h="468943">
                <a:tc>
                  <a:txBody>
                    <a:bodyPr/>
                    <a:lstStyle/>
                    <a:p>
                      <a:r>
                        <a:rPr lang="en-AU" dirty="0" smtClean="0"/>
                        <a:t>S2</a:t>
                      </a:r>
                      <a:endParaRPr lang="en-AU" dirty="0"/>
                    </a:p>
                  </a:txBody>
                  <a:tcPr/>
                </a:tc>
                <a:tc>
                  <a:txBody>
                    <a:bodyPr/>
                    <a:lstStyle/>
                    <a:p>
                      <a:endParaRPr lang="en-AU"/>
                    </a:p>
                  </a:txBody>
                  <a:tcPr/>
                </a:tc>
              </a:tr>
              <a:tr h="468943">
                <a:tc>
                  <a:txBody>
                    <a:bodyPr/>
                    <a:lstStyle/>
                    <a:p>
                      <a:r>
                        <a:rPr lang="en-AU" dirty="0" smtClean="0"/>
                        <a:t>S3</a:t>
                      </a:r>
                      <a:endParaRPr lang="en-AU" dirty="0"/>
                    </a:p>
                  </a:txBody>
                  <a:tcPr/>
                </a:tc>
                <a:tc>
                  <a:txBody>
                    <a:bodyPr/>
                    <a:lstStyle/>
                    <a:p>
                      <a:endParaRPr lang="en-AU"/>
                    </a:p>
                  </a:txBody>
                  <a:tcPr/>
                </a:tc>
              </a:tr>
              <a:tr h="468943">
                <a:tc>
                  <a:txBody>
                    <a:bodyPr/>
                    <a:lstStyle/>
                    <a:p>
                      <a:r>
                        <a:rPr lang="en-AU" dirty="0" smtClean="0"/>
                        <a:t>S4</a:t>
                      </a:r>
                      <a:endParaRPr lang="en-AU" dirty="0"/>
                    </a:p>
                  </a:txBody>
                  <a:tcPr/>
                </a:tc>
                <a:tc>
                  <a:txBody>
                    <a:bodyPr/>
                    <a:lstStyle/>
                    <a:p>
                      <a:endParaRPr lang="en-AU" dirty="0"/>
                    </a:p>
                  </a:txBody>
                  <a:tcPr/>
                </a:tc>
              </a:tr>
            </a:tbl>
          </a:graphicData>
        </a:graphic>
      </p:graphicFrame>
    </p:spTree>
    <p:extLst>
      <p:ext uri="{BB962C8B-B14F-4D97-AF65-F5344CB8AC3E}">
        <p14:creationId xmlns:p14="http://schemas.microsoft.com/office/powerpoint/2010/main" val="34094515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023" y="817583"/>
            <a:ext cx="6965245" cy="667201"/>
          </a:xfrm>
        </p:spPr>
        <p:txBody>
          <a:bodyPr>
            <a:normAutofit fontScale="90000"/>
          </a:bodyPr>
          <a:lstStyle/>
          <a:p>
            <a:r>
              <a:rPr lang="en-AU" dirty="0" smtClean="0"/>
              <a:t>Expository Body Paragraphs</a:t>
            </a:r>
            <a:endParaRPr lang="en-AU"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31379370"/>
              </p:ext>
            </p:extLst>
          </p:nvPr>
        </p:nvGraphicFramePr>
        <p:xfrm>
          <a:off x="971550" y="1484785"/>
          <a:ext cx="7200900" cy="4680519"/>
        </p:xfrm>
        <a:graphic>
          <a:graphicData uri="http://schemas.openxmlformats.org/drawingml/2006/table">
            <a:tbl>
              <a:tblPr firstRow="1" bandRow="1">
                <a:tableStyleId>{5C22544A-7EE6-4342-B048-85BDC9FD1C3A}</a:tableStyleId>
              </a:tblPr>
              <a:tblGrid>
                <a:gridCol w="720130"/>
                <a:gridCol w="1440160"/>
                <a:gridCol w="2736304"/>
                <a:gridCol w="2304306"/>
              </a:tblGrid>
              <a:tr h="641725">
                <a:tc gridSpan="4">
                  <a:txBody>
                    <a:bodyPr/>
                    <a:lstStyle/>
                    <a:p>
                      <a:r>
                        <a:rPr lang="en-AU" dirty="0" smtClean="0"/>
                        <a:t>Sample Prompt – Prejudice says more</a:t>
                      </a:r>
                      <a:r>
                        <a:rPr lang="en-AU" baseline="0" dirty="0" smtClean="0"/>
                        <a:t> about the perpetrator than the victim</a:t>
                      </a:r>
                      <a:endParaRPr lang="en-AU" dirty="0"/>
                    </a:p>
                  </a:txBody>
                  <a:tcPr/>
                </a:tc>
                <a:tc hMerge="1">
                  <a:txBody>
                    <a:bodyPr/>
                    <a:lstStyle/>
                    <a:p>
                      <a:endParaRPr lang="en-AU" dirty="0"/>
                    </a:p>
                  </a:txBody>
                  <a:tcPr/>
                </a:tc>
                <a:tc hMerge="1">
                  <a:txBody>
                    <a:bodyPr/>
                    <a:lstStyle/>
                    <a:p>
                      <a:endParaRPr lang="en-AU" dirty="0"/>
                    </a:p>
                  </a:txBody>
                  <a:tcPr/>
                </a:tc>
                <a:tc hMerge="1">
                  <a:txBody>
                    <a:bodyPr/>
                    <a:lstStyle/>
                    <a:p>
                      <a:endParaRPr lang="en-AU" dirty="0"/>
                    </a:p>
                  </a:txBody>
                  <a:tcPr/>
                </a:tc>
              </a:tr>
              <a:tr h="371793">
                <a:tc>
                  <a:txBody>
                    <a:bodyPr/>
                    <a:lstStyle/>
                    <a:p>
                      <a:r>
                        <a:rPr lang="en-AU" sz="1600" dirty="0" smtClean="0"/>
                        <a:t>Order</a:t>
                      </a:r>
                      <a:endParaRPr lang="en-AU" sz="1600" dirty="0"/>
                    </a:p>
                  </a:txBody>
                  <a:tcPr/>
                </a:tc>
                <a:tc>
                  <a:txBody>
                    <a:bodyPr/>
                    <a:lstStyle/>
                    <a:p>
                      <a:r>
                        <a:rPr lang="en-AU" sz="1600" dirty="0" smtClean="0"/>
                        <a:t>Idea</a:t>
                      </a:r>
                      <a:endParaRPr lang="en-AU" sz="1600" dirty="0"/>
                    </a:p>
                  </a:txBody>
                  <a:tcPr/>
                </a:tc>
                <a:tc>
                  <a:txBody>
                    <a:bodyPr/>
                    <a:lstStyle/>
                    <a:p>
                      <a:r>
                        <a:rPr lang="en-AU" sz="1600" dirty="0" smtClean="0"/>
                        <a:t>Supporting Points</a:t>
                      </a:r>
                      <a:endParaRPr lang="en-AU" sz="1600" dirty="0"/>
                    </a:p>
                  </a:txBody>
                  <a:tcPr/>
                </a:tc>
                <a:tc>
                  <a:txBody>
                    <a:bodyPr/>
                    <a:lstStyle/>
                    <a:p>
                      <a:r>
                        <a:rPr lang="en-AU" sz="1600" dirty="0" smtClean="0"/>
                        <a:t>Concluding</a:t>
                      </a:r>
                      <a:r>
                        <a:rPr lang="en-AU" sz="1600" baseline="0" dirty="0" smtClean="0"/>
                        <a:t> sentence</a:t>
                      </a:r>
                      <a:endParaRPr lang="en-AU" sz="1600" dirty="0"/>
                    </a:p>
                  </a:txBody>
                  <a:tcPr/>
                </a:tc>
              </a:tr>
              <a:tr h="3667001">
                <a:tc>
                  <a:txBody>
                    <a:bodyPr/>
                    <a:lstStyle/>
                    <a:p>
                      <a:r>
                        <a:rPr lang="en-AU" dirty="0" smtClean="0"/>
                        <a:t>1</a:t>
                      </a:r>
                      <a:endParaRPr lang="en-AU" dirty="0"/>
                    </a:p>
                  </a:txBody>
                  <a:tcPr/>
                </a:tc>
                <a:tc>
                  <a:txBody>
                    <a:bodyPr/>
                    <a:lstStyle/>
                    <a:p>
                      <a:r>
                        <a:rPr lang="en-AU" sz="1600" dirty="0" smtClean="0"/>
                        <a:t>Key idea, which will form your topic sentence.</a:t>
                      </a:r>
                    </a:p>
                    <a:p>
                      <a:endParaRPr lang="en-AU" sz="1400" dirty="0" smtClean="0"/>
                    </a:p>
                    <a:p>
                      <a:r>
                        <a:rPr lang="en-AU" sz="1400" dirty="0" err="1" smtClean="0"/>
                        <a:t>Eg</a:t>
                      </a:r>
                      <a:r>
                        <a:rPr lang="en-AU" sz="1400" baseline="0" dirty="0" smtClean="0"/>
                        <a:t> – </a:t>
                      </a:r>
                      <a:r>
                        <a:rPr lang="en-AU" sz="1400" i="1" baseline="0" dirty="0" smtClean="0"/>
                        <a:t>Prejudice comes in many different forms and affects many different people, suggesting what our societies are really like.</a:t>
                      </a:r>
                      <a:endParaRPr lang="en-AU" sz="1400" i="1" dirty="0"/>
                    </a:p>
                  </a:txBody>
                  <a:tcPr/>
                </a:tc>
                <a:tc>
                  <a:txBody>
                    <a:bodyPr/>
                    <a:lstStyle/>
                    <a:p>
                      <a:r>
                        <a:rPr lang="en-AU" sz="1600" dirty="0" smtClean="0"/>
                        <a:t>Material</a:t>
                      </a:r>
                      <a:r>
                        <a:rPr lang="en-AU" sz="1600" baseline="0" dirty="0" smtClean="0"/>
                        <a:t> needed to develop your paragraph, 3-4 supporting points required.</a:t>
                      </a:r>
                    </a:p>
                    <a:p>
                      <a:endParaRPr lang="en-AU" sz="1400" dirty="0" smtClean="0"/>
                    </a:p>
                    <a:p>
                      <a:pPr marL="285750" indent="-285750">
                        <a:buFontTx/>
                        <a:buChar char="-"/>
                      </a:pPr>
                      <a:r>
                        <a:rPr lang="en-AU" sz="1400" baseline="0" dirty="0" smtClean="0"/>
                        <a:t>Jasper, Jeffrey, Charlie, Eliza and Mad Jack Lionel all experience different forms of prejudice in </a:t>
                      </a:r>
                      <a:r>
                        <a:rPr lang="en-AU" sz="1400" i="1" baseline="0" dirty="0" smtClean="0"/>
                        <a:t>Jasper Jones </a:t>
                      </a:r>
                      <a:endParaRPr lang="en-AU" sz="1400" i="0" baseline="0" dirty="0" smtClean="0"/>
                    </a:p>
                    <a:p>
                      <a:pPr marL="285750" indent="-285750">
                        <a:buFontTx/>
                        <a:buChar char="-"/>
                      </a:pPr>
                      <a:r>
                        <a:rPr lang="en-AU" sz="1400" i="0" baseline="0" dirty="0" err="1" smtClean="0"/>
                        <a:t>Malala</a:t>
                      </a:r>
                      <a:r>
                        <a:rPr lang="en-AU" sz="1400" i="0" baseline="0" dirty="0" smtClean="0"/>
                        <a:t> </a:t>
                      </a:r>
                      <a:r>
                        <a:rPr lang="en-AU" sz="1400" i="0" baseline="0" dirty="0" err="1" smtClean="0"/>
                        <a:t>Yousafzai</a:t>
                      </a:r>
                      <a:r>
                        <a:rPr lang="en-AU" sz="1400" i="0" baseline="0" dirty="0" smtClean="0"/>
                        <a:t> and Martin Luther King Jnr experienced different forms of prejudice on behalf of others</a:t>
                      </a:r>
                    </a:p>
                    <a:p>
                      <a:pPr marL="285750" indent="-285750">
                        <a:buFontTx/>
                        <a:buChar char="-"/>
                      </a:pPr>
                      <a:r>
                        <a:rPr lang="en-AU" sz="1400" dirty="0" smtClean="0"/>
                        <a:t>‘Boat people’ are being discriminated</a:t>
                      </a:r>
                      <a:r>
                        <a:rPr lang="en-AU" sz="1400" baseline="0" dirty="0" smtClean="0"/>
                        <a:t> against at an individual level</a:t>
                      </a:r>
                      <a:endParaRPr lang="en-AU" sz="1400" dirty="0"/>
                    </a:p>
                  </a:txBody>
                  <a:tcPr/>
                </a:tc>
                <a:tc>
                  <a:txBody>
                    <a:bodyPr/>
                    <a:lstStyle/>
                    <a:p>
                      <a:r>
                        <a:rPr lang="en-AU" sz="1600" dirty="0" smtClean="0"/>
                        <a:t>Links</a:t>
                      </a:r>
                      <a:r>
                        <a:rPr lang="en-AU" sz="1600" baseline="0" dirty="0" smtClean="0"/>
                        <a:t> the idea back to the prompt.</a:t>
                      </a:r>
                    </a:p>
                    <a:p>
                      <a:r>
                        <a:rPr lang="en-AU" sz="1600" baseline="0" dirty="0" smtClean="0"/>
                        <a:t>May also provide a link to the next paragraph/idea.</a:t>
                      </a:r>
                    </a:p>
                    <a:p>
                      <a:endParaRPr lang="en-AU" sz="1400" baseline="0" dirty="0" smtClean="0"/>
                    </a:p>
                    <a:p>
                      <a:r>
                        <a:rPr lang="en-AU" sz="1400" baseline="0" dirty="0" err="1" smtClean="0"/>
                        <a:t>Eg</a:t>
                      </a:r>
                      <a:r>
                        <a:rPr lang="en-AU" sz="1400" baseline="0" dirty="0" smtClean="0"/>
                        <a:t> – </a:t>
                      </a:r>
                      <a:r>
                        <a:rPr lang="en-AU" sz="1400" i="1" baseline="0" dirty="0" smtClean="0"/>
                        <a:t>These examples suggest that society as a whole plays a role in how prejudice is perpetrated, and paints a picture that could argue what our societies are really about.</a:t>
                      </a:r>
                    </a:p>
                  </a:txBody>
                  <a:tcPr/>
                </a:tc>
              </a:tr>
            </a:tbl>
          </a:graphicData>
        </a:graphic>
      </p:graphicFrame>
    </p:spTree>
    <p:extLst>
      <p:ext uri="{BB962C8B-B14F-4D97-AF65-F5344CB8AC3E}">
        <p14:creationId xmlns:p14="http://schemas.microsoft.com/office/powerpoint/2010/main" val="4730012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023" y="817583"/>
            <a:ext cx="6965245" cy="523185"/>
          </a:xfrm>
        </p:spPr>
        <p:txBody>
          <a:bodyPr>
            <a:normAutofit fontScale="90000"/>
          </a:bodyPr>
          <a:lstStyle/>
          <a:p>
            <a:r>
              <a:rPr lang="en-AU" dirty="0" smtClean="0"/>
              <a:t>Sample Body Paragraph</a:t>
            </a:r>
            <a:endParaRPr lang="en-AU" dirty="0"/>
          </a:p>
        </p:txBody>
      </p:sp>
      <p:sp>
        <p:nvSpPr>
          <p:cNvPr id="3" name="Content Placeholder 2"/>
          <p:cNvSpPr>
            <a:spLocks noGrp="1"/>
          </p:cNvSpPr>
          <p:nvPr>
            <p:ph idx="1"/>
          </p:nvPr>
        </p:nvSpPr>
        <p:spPr>
          <a:xfrm>
            <a:off x="755576" y="1268760"/>
            <a:ext cx="7632848" cy="5040560"/>
          </a:xfrm>
        </p:spPr>
        <p:txBody>
          <a:bodyPr>
            <a:noAutofit/>
          </a:bodyPr>
          <a:lstStyle/>
          <a:p>
            <a:pPr marL="0" indent="0">
              <a:buNone/>
            </a:pPr>
            <a:r>
              <a:rPr lang="en-AU" sz="1800" i="1" dirty="0"/>
              <a:t>Prejudice comes in many different forms and affects many different people, suggesting what our societies are really like</a:t>
            </a:r>
            <a:r>
              <a:rPr lang="en-AU" sz="1800" i="1" dirty="0" smtClean="0"/>
              <a:t>. Jasper Jones, Jeffrey Lu, Charlie </a:t>
            </a:r>
            <a:r>
              <a:rPr lang="en-AU" sz="1800" i="1" dirty="0" err="1" smtClean="0"/>
              <a:t>Bucktin</a:t>
            </a:r>
            <a:r>
              <a:rPr lang="en-AU" sz="1800" i="1" dirty="0" smtClean="0"/>
              <a:t>, Eliza Wishart and Jack Lionel all experienced different types of prejudice in the novel </a:t>
            </a:r>
            <a:r>
              <a:rPr lang="en-AU" sz="1800" dirty="0" smtClean="0"/>
              <a:t>Jasper Jones</a:t>
            </a:r>
            <a:r>
              <a:rPr lang="en-AU" sz="1800" i="1" dirty="0" smtClean="0"/>
              <a:t>. Jasper and Jeffrey were unfairly maligned due to their racial heritage. Charlie was considered too smart, Eliza suffered as she was female and ‘Mad Jack’ because he was a recluse. In each case, the prejudice affecting these individuals impacted on more than just them and outlined what small town Australia circa 1965 was like.  Mirroring this, Martin Luther King Junior was ultimately assassinated because he stood up for black civil rights in the USA. According to these examples, societies in the past were rife with mistreatment of others. However, moving into the present day, </a:t>
            </a:r>
            <a:r>
              <a:rPr lang="en-AU" sz="1800" i="1" dirty="0" err="1" smtClean="0"/>
              <a:t>Malala</a:t>
            </a:r>
            <a:r>
              <a:rPr lang="en-AU" sz="1800" i="1" dirty="0" smtClean="0"/>
              <a:t> </a:t>
            </a:r>
            <a:r>
              <a:rPr lang="en-AU" sz="1800" i="1" dirty="0" err="1"/>
              <a:t>Yousafzai</a:t>
            </a:r>
            <a:r>
              <a:rPr lang="en-AU" sz="1800" i="1" dirty="0"/>
              <a:t> had death threats published by the Taliban against her and her father because she stood up for women’s educational </a:t>
            </a:r>
            <a:r>
              <a:rPr lang="en-AU" sz="1800" i="1" dirty="0" smtClean="0"/>
              <a:t>rights, and ‘boat people’ are now beginning to be labelled ‘illegals’ by politicians, a clear act of prejudice against anyone attempting to seek asylum across the oceans. </a:t>
            </a:r>
            <a:r>
              <a:rPr lang="en-AU" sz="1800" i="1" dirty="0"/>
              <a:t>These examples suggest that society as a whole plays a role in how prejudice is perpetrated, and paints a picture that could argue what our societies are really about.</a:t>
            </a:r>
            <a:endParaRPr lang="en-AU" sz="1800" dirty="0"/>
          </a:p>
        </p:txBody>
      </p:sp>
    </p:spTree>
    <p:extLst>
      <p:ext uri="{BB962C8B-B14F-4D97-AF65-F5344CB8AC3E}">
        <p14:creationId xmlns:p14="http://schemas.microsoft.com/office/powerpoint/2010/main" val="20469578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023" y="817583"/>
            <a:ext cx="6965245" cy="739210"/>
          </a:xfrm>
        </p:spPr>
        <p:txBody>
          <a:bodyPr>
            <a:normAutofit fontScale="90000"/>
          </a:bodyPr>
          <a:lstStyle/>
          <a:p>
            <a:r>
              <a:rPr lang="en-AU" dirty="0" smtClean="0"/>
              <a:t>Activity – Write Your Own</a:t>
            </a:r>
            <a:endParaRPr lang="en-AU"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77619382"/>
              </p:ext>
            </p:extLst>
          </p:nvPr>
        </p:nvGraphicFramePr>
        <p:xfrm>
          <a:off x="899592" y="1484784"/>
          <a:ext cx="7344816" cy="2441653"/>
        </p:xfrm>
        <a:graphic>
          <a:graphicData uri="http://schemas.openxmlformats.org/drawingml/2006/table">
            <a:tbl>
              <a:tblPr firstRow="1" bandRow="1">
                <a:tableStyleId>{5C22544A-7EE6-4342-B048-85BDC9FD1C3A}</a:tableStyleId>
              </a:tblPr>
              <a:tblGrid>
                <a:gridCol w="720080"/>
                <a:gridCol w="1440160"/>
                <a:gridCol w="2592288"/>
                <a:gridCol w="2592288"/>
              </a:tblGrid>
              <a:tr h="720080">
                <a:tc gridSpan="4">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Sample Prompt – Prejudice says more</a:t>
                      </a:r>
                      <a:r>
                        <a:rPr lang="en-AU" baseline="0" dirty="0" smtClean="0"/>
                        <a:t> about the perpetrator than the victim</a:t>
                      </a:r>
                      <a:endParaRPr lang="en-AU" dirty="0"/>
                    </a:p>
                  </a:txBody>
                  <a:tcPr/>
                </a:tc>
                <a:tc hMerge="1">
                  <a:txBody>
                    <a:bodyPr/>
                    <a:lstStyle/>
                    <a:p>
                      <a:endParaRPr lang="en-AU" dirty="0"/>
                    </a:p>
                  </a:txBody>
                  <a:tcPr/>
                </a:tc>
                <a:tc hMerge="1">
                  <a:txBody>
                    <a:bodyPr/>
                    <a:lstStyle/>
                    <a:p>
                      <a:endParaRPr lang="en-AU" dirty="0"/>
                    </a:p>
                  </a:txBody>
                  <a:tcPr/>
                </a:tc>
                <a:tc hMerge="1">
                  <a:txBody>
                    <a:bodyPr/>
                    <a:lstStyle/>
                    <a:p>
                      <a:endParaRPr lang="en-AU" dirty="0"/>
                    </a:p>
                  </a:txBody>
                  <a:tcPr/>
                </a:tc>
              </a:tr>
              <a:tr h="504056">
                <a:tc>
                  <a:txBody>
                    <a:bodyPr/>
                    <a:lstStyle/>
                    <a:p>
                      <a:r>
                        <a:rPr lang="en-AU" dirty="0" smtClean="0"/>
                        <a:t>Order</a:t>
                      </a:r>
                      <a:endParaRPr lang="en-AU" dirty="0"/>
                    </a:p>
                  </a:txBody>
                  <a:tcPr/>
                </a:tc>
                <a:tc>
                  <a:txBody>
                    <a:bodyPr/>
                    <a:lstStyle/>
                    <a:p>
                      <a:r>
                        <a:rPr lang="en-AU" dirty="0" smtClean="0"/>
                        <a:t>Idea</a:t>
                      </a:r>
                      <a:endParaRPr lang="en-AU" dirty="0"/>
                    </a:p>
                  </a:txBody>
                  <a:tcPr/>
                </a:tc>
                <a:tc>
                  <a:txBody>
                    <a:bodyPr/>
                    <a:lstStyle/>
                    <a:p>
                      <a:r>
                        <a:rPr lang="en-AU" dirty="0" smtClean="0"/>
                        <a:t>Supporting Points</a:t>
                      </a:r>
                      <a:endParaRPr lang="en-AU" dirty="0"/>
                    </a:p>
                  </a:txBody>
                  <a:tcPr/>
                </a:tc>
                <a:tc>
                  <a:txBody>
                    <a:bodyPr/>
                    <a:lstStyle/>
                    <a:p>
                      <a:r>
                        <a:rPr lang="en-AU" dirty="0" smtClean="0"/>
                        <a:t>Concluding Sentence</a:t>
                      </a:r>
                      <a:endParaRPr lang="en-AU" dirty="0"/>
                    </a:p>
                  </a:txBody>
                  <a:tcPr/>
                </a:tc>
              </a:tr>
              <a:tr h="1217517">
                <a:tc>
                  <a:txBody>
                    <a:bodyPr/>
                    <a:lstStyle/>
                    <a:p>
                      <a:endParaRPr lang="en-AU" dirty="0"/>
                    </a:p>
                  </a:txBody>
                  <a:tcPr/>
                </a:tc>
                <a:tc>
                  <a:txBody>
                    <a:bodyPr/>
                    <a:lstStyle/>
                    <a:p>
                      <a:endParaRPr lang="en-AU"/>
                    </a:p>
                  </a:txBody>
                  <a:tcPr/>
                </a:tc>
                <a:tc>
                  <a:txBody>
                    <a:bodyPr/>
                    <a:lstStyle/>
                    <a:p>
                      <a:endParaRPr lang="en-AU"/>
                    </a:p>
                  </a:txBody>
                  <a:tcPr/>
                </a:tc>
                <a:tc>
                  <a:txBody>
                    <a:bodyPr/>
                    <a:lstStyle/>
                    <a:p>
                      <a:endParaRPr lang="en-AU" dirty="0"/>
                    </a:p>
                  </a:txBody>
                  <a:tcPr/>
                </a:tc>
              </a:tr>
            </a:tbl>
          </a:graphicData>
        </a:graphic>
      </p:graphicFrame>
    </p:spTree>
    <p:extLst>
      <p:ext uri="{BB962C8B-B14F-4D97-AF65-F5344CB8AC3E}">
        <p14:creationId xmlns:p14="http://schemas.microsoft.com/office/powerpoint/2010/main" val="5309872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023" y="817582"/>
            <a:ext cx="6965245" cy="955233"/>
          </a:xfrm>
        </p:spPr>
        <p:txBody>
          <a:bodyPr>
            <a:normAutofit/>
          </a:bodyPr>
          <a:lstStyle/>
          <a:p>
            <a:r>
              <a:rPr lang="en-AU" dirty="0" smtClean="0"/>
              <a:t>Conclusion</a:t>
            </a:r>
            <a:endParaRPr lang="en-AU" dirty="0"/>
          </a:p>
        </p:txBody>
      </p:sp>
      <p:sp>
        <p:nvSpPr>
          <p:cNvPr id="3" name="Content Placeholder 2"/>
          <p:cNvSpPr>
            <a:spLocks noGrp="1"/>
          </p:cNvSpPr>
          <p:nvPr>
            <p:ph idx="1"/>
          </p:nvPr>
        </p:nvSpPr>
        <p:spPr>
          <a:xfrm>
            <a:off x="1115616" y="1844824"/>
            <a:ext cx="6984776" cy="3878245"/>
          </a:xfrm>
        </p:spPr>
        <p:txBody>
          <a:bodyPr/>
          <a:lstStyle/>
          <a:p>
            <a:r>
              <a:rPr lang="en-AU" dirty="0" smtClean="0"/>
              <a:t>Main job in expository writing:</a:t>
            </a:r>
          </a:p>
          <a:p>
            <a:pPr lvl="1"/>
            <a:r>
              <a:rPr lang="en-AU" dirty="0" smtClean="0"/>
              <a:t>Rephrase the prompt</a:t>
            </a:r>
          </a:p>
          <a:p>
            <a:pPr lvl="1"/>
            <a:r>
              <a:rPr lang="en-AU" dirty="0" smtClean="0"/>
              <a:t>Recap main ideas discussed</a:t>
            </a:r>
          </a:p>
          <a:p>
            <a:pPr lvl="1"/>
            <a:r>
              <a:rPr lang="en-AU" dirty="0" smtClean="0"/>
              <a:t>Give point of view (don’t say ‘I’ though)</a:t>
            </a:r>
            <a:endParaRPr lang="en-AU" dirty="0"/>
          </a:p>
        </p:txBody>
      </p:sp>
    </p:spTree>
    <p:extLst>
      <p:ext uri="{BB962C8B-B14F-4D97-AF65-F5344CB8AC3E}">
        <p14:creationId xmlns:p14="http://schemas.microsoft.com/office/powerpoint/2010/main" val="405784161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ushpin">
  <a:themeElements>
    <a:clrScheme name="Pushpin">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Pushpin">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ushpin">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emplate>
  <TotalTime>176</TotalTime>
  <Words>950</Words>
  <Application>Microsoft Office PowerPoint</Application>
  <PresentationFormat>On-screen Show (4:3)</PresentationFormat>
  <Paragraphs>75</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Pushpin</vt:lpstr>
      <vt:lpstr>Addressing a Context Prompt</vt:lpstr>
      <vt:lpstr>Expository/Discursive</vt:lpstr>
      <vt:lpstr>Expository Introduction</vt:lpstr>
      <vt:lpstr>Sample Expository Introduction</vt:lpstr>
      <vt:lpstr>Activity – Write Your Own</vt:lpstr>
      <vt:lpstr>Expository Body Paragraphs</vt:lpstr>
      <vt:lpstr>Sample Body Paragraph</vt:lpstr>
      <vt:lpstr>Activity – Write Your Own</vt:lpstr>
      <vt:lpstr>Conclusion</vt:lpstr>
    </vt:vector>
  </TitlesOfParts>
  <Company>DEECD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Addressing a Context Prompt</dc:title>
  <dc:creator>KARANIKOLOPOULOS, Joanna(KAR)</dc:creator>
  <cp:lastModifiedBy>KARANIKOLOPOULOS, Joanna(KAR)</cp:lastModifiedBy>
  <cp:revision>24</cp:revision>
  <dcterms:created xsi:type="dcterms:W3CDTF">2013-10-21T23:18:59Z</dcterms:created>
  <dcterms:modified xsi:type="dcterms:W3CDTF">2013-10-24T01:47:06Z</dcterms:modified>
</cp:coreProperties>
</file>